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67" r:id="rId3"/>
    <p:sldId id="261" r:id="rId4"/>
    <p:sldId id="262" r:id="rId5"/>
    <p:sldId id="259" r:id="rId6"/>
    <p:sldId id="268" r:id="rId7"/>
    <p:sldId id="263" r:id="rId8"/>
    <p:sldId id="264" r:id="rId9"/>
    <p:sldId id="265" r:id="rId10"/>
    <p:sldId id="266" r:id="rId11"/>
    <p:sldId id="269" r:id="rId12"/>
    <p:sldId id="270" r:id="rId13"/>
    <p:sldId id="274" r:id="rId14"/>
    <p:sldId id="273" r:id="rId15"/>
    <p:sldId id="272" r:id="rId16"/>
    <p:sldId id="271" r:id="rId17"/>
    <p:sldId id="275" r:id="rId18"/>
    <p:sldId id="276" r:id="rId19"/>
    <p:sldId id="260" r:id="rId2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456" y="-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5ECAF-EB9C-4D86-85F8-F7521D2C91B7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7BCCD-8A41-4BE7-8776-592F739A3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130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561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7BCCD-8A41-4BE7-8776-592F739A3F6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526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322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42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37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921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697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175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21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33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367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233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405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4D654-AB12-4A35-8DEC-B7E227E15E7C}" type="datetime1">
              <a:rPr lang="ru-RU" smtClean="0"/>
              <a:t>02.07.2026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887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E17EE-8B6F-4E8A-8450-041700F51635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BC92A-00AC-4F20-AE6B-00CA80A4E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05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6436253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67446" y="438784"/>
            <a:ext cx="19673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32170" y="1414668"/>
            <a:ext cx="5558907" cy="247229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r>
              <a:rPr lang="ru-RU" sz="2500" b="1" dirty="0" smtClean="0">
                <a:solidFill>
                  <a:srgbClr val="1143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Актуальные вопросы при ведении казначейского учета операций с использованием сервиса быстрых платежей в условиях централизации операционных функций УФК на уровне Платежных центров</a:t>
            </a:r>
            <a:endParaRPr lang="ru-RU" sz="2500" dirty="0">
              <a:solidFill>
                <a:srgbClr val="11437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6402658"/>
            <a:ext cx="3638149" cy="379409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www.yaroslavl.roskazna.gov.ru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38767" y="6402658"/>
            <a:ext cx="3625374" cy="379409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sz="1400" dirty="0">
                <a:solidFill>
                  <a:schemeClr val="bg1">
                    <a:lumMod val="65000"/>
                  </a:schemeClr>
                </a:solidFill>
              </a:rPr>
              <a:t> г. Ярославль,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июль 2026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5129" y="4774365"/>
            <a:ext cx="5217823" cy="1118073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r>
              <a:rPr lang="ru-RU" sz="1400" dirty="0">
                <a:solidFill>
                  <a:srgbClr val="11437F"/>
                </a:solidFill>
              </a:rPr>
              <a:t>Жулина Наталья Юрьевна</a:t>
            </a:r>
          </a:p>
          <a:p>
            <a:r>
              <a:rPr lang="ru-RU" sz="1200" dirty="0">
                <a:solidFill>
                  <a:srgbClr val="11437F"/>
                </a:solidFill>
              </a:rPr>
              <a:t>Начальник отдела бюджетного учета и отчетности по операциям бюджетов – главный бухгалтер </a:t>
            </a:r>
            <a:r>
              <a:rPr lang="ru-RU" sz="1200" dirty="0" smtClean="0">
                <a:solidFill>
                  <a:srgbClr val="11437F"/>
                </a:solidFill>
              </a:rPr>
              <a:t>Управления Федерального казначейства  </a:t>
            </a:r>
            <a:r>
              <a:rPr lang="ru-RU" sz="1200" dirty="0">
                <a:solidFill>
                  <a:srgbClr val="11437F"/>
                </a:solidFill>
              </a:rPr>
              <a:t>по Ярославской области</a:t>
            </a:r>
          </a:p>
          <a:p>
            <a:endParaRPr lang="ru-RU" sz="1200" dirty="0">
              <a:solidFill>
                <a:srgbClr val="11437F"/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1" y="530119"/>
            <a:ext cx="7004022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2" y="91555"/>
            <a:ext cx="1458106" cy="76066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79273" y="111843"/>
            <a:ext cx="3432687" cy="702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1170876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11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трелка вправо 47"/>
          <p:cNvSpPr/>
          <p:nvPr/>
        </p:nvSpPr>
        <p:spPr>
          <a:xfrm>
            <a:off x="3033503" y="1272952"/>
            <a:ext cx="2951563" cy="114793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13813" y="6473090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2</a:t>
            </a:fld>
            <a:endParaRPr lang="ru-RU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440498" y="307794"/>
            <a:ext cx="4555671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Передача полномочий Платежных центров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084989" y="1272952"/>
            <a:ext cx="2693008" cy="10039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УФК по Нижегородской  области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67545" y="1268760"/>
            <a:ext cx="2449092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УФК по Ярославской области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38759" y="1537762"/>
            <a:ext cx="2403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Передача полномочий</a:t>
            </a:r>
          </a:p>
          <a:p>
            <a:r>
              <a:rPr lang="ru-RU" i="1" dirty="0" smtClean="0"/>
              <a:t>Платежных центров</a:t>
            </a:r>
            <a:endParaRPr lang="ru-RU" i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415818" y="2420888"/>
            <a:ext cx="1220078" cy="50405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985066" y="2382234"/>
            <a:ext cx="1015598" cy="504056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477464" y="2996952"/>
            <a:ext cx="2449092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3211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«Средства федерального бюджета»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475432" y="2996952"/>
            <a:ext cx="2537138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3212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«Средства, поступающие во временное распоряжение получателей средств федерального бюджета»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328905" y="2996952"/>
            <a:ext cx="2449092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3214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«Средства федеральных бюджетных и автономных учреждений»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4810619" y="2362907"/>
            <a:ext cx="49413" cy="54271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2119991" y="4202202"/>
            <a:ext cx="0" cy="378926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6444406" y="4172523"/>
            <a:ext cx="539156" cy="408605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418503" y="4202202"/>
            <a:ext cx="737673" cy="378926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Скругленный прямоугольник 48"/>
          <p:cNvSpPr/>
          <p:nvPr/>
        </p:nvSpPr>
        <p:spPr>
          <a:xfrm>
            <a:off x="185104" y="4615108"/>
            <a:ext cx="3954847" cy="19822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Приказ Федерального казначейства от 09.12.2024 № 473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/>
            </a:r>
            <a:br>
              <a:rPr lang="ru-RU" sz="1400" b="1" dirty="0" smtClean="0">
                <a:solidFill>
                  <a:schemeClr val="tx1"/>
                </a:solidFill>
              </a:rPr>
            </a:br>
            <a:r>
              <a:rPr lang="ru-RU" sz="1400" b="1" i="1" dirty="0" smtClean="0">
                <a:solidFill>
                  <a:schemeClr val="tx1"/>
                </a:solidFill>
              </a:rPr>
              <a:t>«</a:t>
            </a:r>
            <a:r>
              <a:rPr lang="ru-RU" sz="1400" i="1" dirty="0" smtClean="0">
                <a:solidFill>
                  <a:schemeClr val="tx1"/>
                </a:solidFill>
              </a:rPr>
              <a:t>О передаче полномочий Платежных центров при осуществлении операций со средствами федерального бюджета и открытии отдельных казначейских счетов № 3211» (с 07.07.2025)</a:t>
            </a:r>
            <a:endParaRPr lang="ru-RU" sz="1400" i="1" dirty="0">
              <a:solidFill>
                <a:schemeClr val="tx1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4355976" y="4596892"/>
            <a:ext cx="4552867" cy="19822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Приказ Федерального казначейства                                            от 25.06.2025 № 203 </a:t>
            </a:r>
          </a:p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«</a:t>
            </a:r>
            <a:r>
              <a:rPr lang="ru-RU" sz="1400" i="1" dirty="0" smtClean="0">
                <a:solidFill>
                  <a:schemeClr val="tx1"/>
                </a:solidFill>
              </a:rPr>
              <a:t>О </a:t>
            </a:r>
            <a:r>
              <a:rPr lang="ru-RU" sz="1400" i="1" dirty="0">
                <a:solidFill>
                  <a:schemeClr val="tx1"/>
                </a:solidFill>
              </a:rPr>
              <a:t>передаче полномочий Платежных центров при осуществлении операций со средствами, поступающими во временное распоряжение получателей средств федерального бюджета, операций со средствами бюджетных и автономных учреждений и открытии отдельных казначейских счетов № 3212 </a:t>
            </a:r>
            <a:r>
              <a:rPr lang="ru-RU" sz="1400" i="1" dirty="0" smtClean="0">
                <a:solidFill>
                  <a:schemeClr val="tx1"/>
                </a:solidFill>
              </a:rPr>
              <a:t>и </a:t>
            </a:r>
            <a:r>
              <a:rPr lang="ru-RU" sz="1400" i="1" dirty="0">
                <a:solidFill>
                  <a:schemeClr val="tx1"/>
                </a:solidFill>
              </a:rPr>
              <a:t>№ </a:t>
            </a:r>
            <a:r>
              <a:rPr lang="ru-RU" sz="1400" i="1" dirty="0" smtClean="0">
                <a:solidFill>
                  <a:schemeClr val="tx1"/>
                </a:solidFill>
              </a:rPr>
              <a:t>3214»  (с 28.03.2026)</a:t>
            </a:r>
            <a:endParaRPr lang="ru-RU" sz="1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26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13813" y="6473090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3</a:t>
            </a:fld>
            <a:endParaRPr lang="ru-RU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5331324" y="307794"/>
            <a:ext cx="3548215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Система быстрых платежей (СБП)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830498" y="904564"/>
            <a:ext cx="4133991" cy="13681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150000"/>
            </a:pPr>
            <a:r>
              <a:rPr lang="ru-RU" dirty="0" smtClean="0">
                <a:solidFill>
                  <a:schemeClr val="tx1"/>
                </a:solidFill>
              </a:rPr>
              <a:t>Положение Банка России от 24.09.2020 № 732-П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150000"/>
            </a:pPr>
            <a:r>
              <a:rPr lang="ru-RU" dirty="0" smtClean="0">
                <a:solidFill>
                  <a:schemeClr val="tx1"/>
                </a:solidFill>
              </a:rPr>
              <a:t>«О платежной системе Банка России»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3901" y="904564"/>
            <a:ext cx="4035010" cy="13681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Aft>
                <a:spcPts val="600"/>
              </a:spcAft>
              <a:buSzPct val="150000"/>
            </a:pPr>
            <a:r>
              <a:rPr lang="ru-RU" dirty="0" smtClean="0">
                <a:solidFill>
                  <a:schemeClr val="tx1"/>
                </a:solidFill>
              </a:rPr>
              <a:t>СБП - сервис быстрых платежей платежной системы Банка России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SzPct val="150000"/>
            </a:pPr>
            <a:endParaRPr lang="ru-RU" dirty="0" smtClean="0"/>
          </a:p>
        </p:txBody>
      </p:sp>
      <p:sp>
        <p:nvSpPr>
          <p:cNvPr id="29" name="Овал 28"/>
          <p:cNvSpPr/>
          <p:nvPr/>
        </p:nvSpPr>
        <p:spPr>
          <a:xfrm>
            <a:off x="2987824" y="2330192"/>
            <a:ext cx="3168352" cy="136815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СБП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17573" y="3861048"/>
            <a:ext cx="2770252" cy="15121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КС 3224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«</a:t>
            </a:r>
            <a:r>
              <a:rPr lang="ru-RU" sz="1400" dirty="0">
                <a:solidFill>
                  <a:schemeClr val="tx1"/>
                </a:solidFill>
              </a:rPr>
              <a:t>С</a:t>
            </a:r>
            <a:r>
              <a:rPr lang="ru-RU" sz="1400" b="0" dirty="0" smtClean="0">
                <a:solidFill>
                  <a:schemeClr val="tx1"/>
                </a:solidFill>
                <a:effectLst/>
              </a:rPr>
              <a:t>редства бюджетных и автономных учреждений субъектов Российской Федерации»</a:t>
            </a:r>
            <a:br>
              <a:rPr lang="ru-RU" sz="1400" b="0" dirty="0" smtClean="0">
                <a:solidFill>
                  <a:schemeClr val="tx1"/>
                </a:solidFill>
                <a:effectLst/>
              </a:rPr>
            </a:br>
            <a:endParaRPr lang="ru-RU" sz="1400" b="0" dirty="0" smtClean="0">
              <a:solidFill>
                <a:schemeClr val="tx1"/>
              </a:solidFill>
              <a:effectLst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372200" y="3861048"/>
            <a:ext cx="2664296" cy="15121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КС 3212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«С</a:t>
            </a:r>
            <a:r>
              <a:rPr lang="ru-RU" sz="1400" dirty="0" smtClean="0">
                <a:solidFill>
                  <a:schemeClr val="tx1"/>
                </a:solidFill>
                <a:effectLst/>
              </a:rPr>
              <a:t>редства, поступающие во временное распоряжение получателей средств федерального бюджета»</a:t>
            </a:r>
          </a:p>
          <a:p>
            <a:r>
              <a:rPr lang="ru-RU" sz="1600" b="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1600" b="0" dirty="0" smtClean="0">
                <a:solidFill>
                  <a:schemeClr val="tx1"/>
                </a:solidFill>
                <a:effectLst/>
              </a:rPr>
            </a:br>
            <a:endParaRPr lang="ru-RU" sz="1600" b="0" dirty="0" smtClean="0">
              <a:solidFill>
                <a:schemeClr val="tx1"/>
              </a:solidFill>
              <a:effectLst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275856" y="3861048"/>
            <a:ext cx="2808312" cy="15121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КС 3100 </a:t>
            </a:r>
          </a:p>
          <a:p>
            <a:pPr algn="ctr"/>
            <a:r>
              <a:rPr lang="ru-RU" sz="1400" b="0" dirty="0" smtClean="0">
                <a:solidFill>
                  <a:schemeClr val="tx1"/>
                </a:solidFill>
                <a:effectLst/>
              </a:rPr>
              <a:t>«Средства поступлений, являющихся источниками формирования доходов бюджетов бюджетной системы Российской Федерации»</a:t>
            </a:r>
          </a:p>
          <a:p>
            <a:pPr algn="ctr"/>
            <a:r>
              <a:rPr lang="ru-RU" sz="1600" b="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1600" b="0" dirty="0" smtClean="0">
                <a:solidFill>
                  <a:schemeClr val="tx1"/>
                </a:solidFill>
                <a:effectLst/>
              </a:rPr>
            </a:br>
            <a:endParaRPr lang="ru-RU" sz="1600" b="0" dirty="0" smtClean="0">
              <a:solidFill>
                <a:schemeClr val="tx1"/>
              </a:solidFill>
              <a:effectLst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52598" y="5661248"/>
            <a:ext cx="1300202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АСФК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4065915" y="5661248"/>
            <a:ext cx="1300202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ПУД ЭБ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7157434" y="5661248"/>
            <a:ext cx="1300202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ПУР ЭБ</a:t>
            </a:r>
            <a:endParaRPr lang="ru-RU" dirty="0"/>
          </a:p>
        </p:txBody>
      </p:sp>
      <p:cxnSp>
        <p:nvCxnSpPr>
          <p:cNvPr id="36" name="Прямая со стрелкой 35"/>
          <p:cNvCxnSpPr/>
          <p:nvPr/>
        </p:nvCxnSpPr>
        <p:spPr>
          <a:xfrm flipH="1">
            <a:off x="2051720" y="3212976"/>
            <a:ext cx="936105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228184" y="3140968"/>
            <a:ext cx="115212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endCxn id="35" idx="0"/>
          </p:cNvCxnSpPr>
          <p:nvPr/>
        </p:nvCxnSpPr>
        <p:spPr>
          <a:xfrm>
            <a:off x="4680012" y="3698344"/>
            <a:ext cx="0" cy="162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1603965" y="537321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4716016" y="538160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7807535" y="538160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/>
          <p:nvPr/>
        </p:nvPicPr>
        <p:blipFill rotWithShape="1">
          <a:blip r:embed="rId3"/>
          <a:srcRect t="16214" b="25651"/>
          <a:stretch/>
        </p:blipFill>
        <p:spPr>
          <a:xfrm>
            <a:off x="133444" y="4005064"/>
            <a:ext cx="8485476" cy="2610098"/>
          </a:xfrm>
          <a:prstGeom prst="rect">
            <a:avLst/>
          </a:prstGeom>
        </p:spPr>
      </p:pic>
      <p:pic>
        <p:nvPicPr>
          <p:cNvPr id="24" name="Рисунок 23"/>
          <p:cNvPicPr/>
          <p:nvPr/>
        </p:nvPicPr>
        <p:blipFill rotWithShape="1">
          <a:blip r:embed="rId4"/>
          <a:srcRect t="8226" b="25200"/>
          <a:stretch/>
        </p:blipFill>
        <p:spPr>
          <a:xfrm>
            <a:off x="99391" y="959824"/>
            <a:ext cx="8793089" cy="2928156"/>
          </a:xfrm>
          <a:prstGeom prst="rect">
            <a:avLst/>
          </a:prstGeom>
        </p:spPr>
      </p:pic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13813" y="6473090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4</a:t>
            </a:fld>
            <a:endParaRPr lang="ru-RU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716017" y="125878"/>
            <a:ext cx="4266103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Сверка сумм СБП в банковской выписке </a:t>
            </a:r>
          </a:p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40102810245370000065 в АСФК и ПУДС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05091" y="3278416"/>
            <a:ext cx="64807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771800" y="3278416"/>
            <a:ext cx="64807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730453" y="5738936"/>
            <a:ext cx="64807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1363" y="5589240"/>
            <a:ext cx="1186075" cy="252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95836" y="5698159"/>
            <a:ext cx="64807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364088" y="1950379"/>
            <a:ext cx="3254832" cy="974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64087" y="2114495"/>
            <a:ext cx="32548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СБП по 40102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=                                     КС 3224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КС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3100 + </a:t>
            </a:r>
            <a:r>
              <a:rPr lang="ru-RU" b="1" i="1" strike="sngStrik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 3212  </a:t>
            </a:r>
            <a:endParaRPr lang="en-US" b="1" i="1" strike="sngStrik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295" y="1592156"/>
            <a:ext cx="731583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9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/>
          <p:cNvPicPr/>
          <p:nvPr/>
        </p:nvPicPr>
        <p:blipFill rotWithShape="1">
          <a:blip r:embed="rId3"/>
          <a:srcRect t="23092" r="25257" b="4545"/>
          <a:stretch/>
        </p:blipFill>
        <p:spPr>
          <a:xfrm>
            <a:off x="199365" y="3645024"/>
            <a:ext cx="8549099" cy="2923283"/>
          </a:xfrm>
          <a:prstGeom prst="rect">
            <a:avLst/>
          </a:prstGeom>
        </p:spPr>
      </p:pic>
      <p:pic>
        <p:nvPicPr>
          <p:cNvPr id="31" name="Рисунок 30"/>
          <p:cNvPicPr/>
          <p:nvPr/>
        </p:nvPicPr>
        <p:blipFill rotWithShape="1">
          <a:blip r:embed="rId4"/>
          <a:srcRect t="16117" r="2554" b="19676"/>
          <a:stretch/>
        </p:blipFill>
        <p:spPr>
          <a:xfrm>
            <a:off x="217573" y="904564"/>
            <a:ext cx="8530891" cy="2639175"/>
          </a:xfrm>
          <a:prstGeom prst="rect">
            <a:avLst/>
          </a:prstGeom>
        </p:spPr>
      </p:pic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13813" y="6473090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5</a:t>
            </a:fld>
            <a:endParaRPr lang="ru-RU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5580112" y="125878"/>
            <a:ext cx="3402008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Сверка сумм СБП в ПУДС по реестру операций в СБП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3204733"/>
            <a:ext cx="1053910" cy="33900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88124" y="1700808"/>
            <a:ext cx="1080120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228184" y="4890641"/>
            <a:ext cx="105293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5731666"/>
            <a:ext cx="1363533" cy="252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555776" y="1988840"/>
            <a:ext cx="1080120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123728" y="4437112"/>
            <a:ext cx="1224136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840678" y="6394520"/>
            <a:ext cx="864096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261418" y="5992882"/>
            <a:ext cx="1701004" cy="6401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261418" y="6122547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=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СБП по 40102</a:t>
            </a:r>
            <a:endParaRPr lang="ru-RU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4704774" y="6394520"/>
            <a:ext cx="2556644" cy="173787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71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3"/>
          <a:srcRect r="18859" b="4187"/>
          <a:stretch/>
        </p:blipFill>
        <p:spPr>
          <a:xfrm>
            <a:off x="298817" y="888264"/>
            <a:ext cx="8258331" cy="4320480"/>
          </a:xfrm>
          <a:prstGeom prst="rect">
            <a:avLst/>
          </a:prstGeom>
        </p:spPr>
      </p:pic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13813" y="6473090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6</a:t>
            </a:fld>
            <a:endParaRPr lang="ru-RU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5292080" y="206953"/>
            <a:ext cx="3618032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Сверка сумм СБП в ПУДС по реестру операций в СБП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881" y="5575775"/>
            <a:ext cx="7776864" cy="92333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Документ выверен</a:t>
            </a:r>
          </a:p>
          <a:p>
            <a:r>
              <a:rPr lang="ru-RU" i="1" dirty="0">
                <a:solidFill>
                  <a:srgbClr val="0070C0"/>
                </a:solidFill>
              </a:rPr>
              <a:t>Д</a:t>
            </a:r>
            <a:r>
              <a:rPr lang="ru-RU" i="1" dirty="0" smtClean="0">
                <a:solidFill>
                  <a:srgbClr val="0070C0"/>
                </a:solidFill>
              </a:rPr>
              <a:t>окумент присутствует в реестре, но не найден в системе -</a:t>
            </a:r>
            <a:r>
              <a:rPr lang="ru-RU" i="1" dirty="0" smtClean="0"/>
              <a:t> он не отражается в выписках из казначейского счета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61400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/>
          <p:nvPr/>
        </p:nvPicPr>
        <p:blipFill rotWithShape="1">
          <a:blip r:embed="rId3"/>
          <a:srcRect b="5053"/>
          <a:stretch/>
        </p:blipFill>
        <p:spPr>
          <a:xfrm>
            <a:off x="217573" y="1844823"/>
            <a:ext cx="8638903" cy="4752529"/>
          </a:xfrm>
          <a:prstGeom prst="rect">
            <a:avLst/>
          </a:prstGeom>
        </p:spPr>
      </p:pic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13813" y="6473090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7</a:t>
            </a:fld>
            <a:endParaRPr lang="ru-RU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5382235" y="345453"/>
            <a:ext cx="3618032" cy="3693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Сверка операций СБП в ПУДС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C2G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7446" y="5013176"/>
            <a:ext cx="1053910" cy="33900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27984" y="3681028"/>
            <a:ext cx="223336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55776" y="3933056"/>
            <a:ext cx="1044116" cy="41401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55776" y="1196752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1052736"/>
            <a:ext cx="6264696" cy="6480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Операции 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C2G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КС 3224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КС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3100  + КС 3212 ПЦ </a:t>
            </a:r>
            <a:endParaRPr lang="en-US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0690" y="729089"/>
            <a:ext cx="731583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0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13813" y="6473090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8</a:t>
            </a:fld>
            <a:endParaRPr lang="ru-RU" sz="14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46116" y="4594253"/>
            <a:ext cx="1053910" cy="33900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27984" y="3086989"/>
            <a:ext cx="223336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555776" y="3447029"/>
            <a:ext cx="1044116" cy="41401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436096" y="348009"/>
            <a:ext cx="3558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Сверка операций СБП в ПУДС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C2G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4"/>
          <a:srcRect b="5867"/>
          <a:stretch/>
        </p:blipFill>
        <p:spPr>
          <a:xfrm>
            <a:off x="217573" y="1124744"/>
            <a:ext cx="8776739" cy="4392488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500986" y="5661248"/>
            <a:ext cx="6375270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50147" y="5661248"/>
            <a:ext cx="5876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ASFK – </a:t>
            </a:r>
            <a:r>
              <a:rPr lang="ru-RU" i="1" dirty="0" smtClean="0"/>
              <a:t>код системы получателя на КС 3224</a:t>
            </a:r>
            <a:r>
              <a:rPr lang="en-US" i="1" dirty="0" smtClean="0"/>
              <a:t> (</a:t>
            </a:r>
            <a:r>
              <a:rPr lang="ru-RU" i="1" dirty="0" smtClean="0"/>
              <a:t>АСФК</a:t>
            </a:r>
            <a:r>
              <a:rPr lang="ru-RU" dirty="0" smtClean="0"/>
              <a:t>)</a:t>
            </a:r>
          </a:p>
          <a:p>
            <a:r>
              <a:rPr lang="en-US" dirty="0" smtClean="0"/>
              <a:t>EXP - </a:t>
            </a:r>
            <a:r>
              <a:rPr lang="ru-RU" dirty="0" smtClean="0"/>
              <a:t>  </a:t>
            </a:r>
            <a:r>
              <a:rPr lang="ru-RU" i="1" dirty="0" smtClean="0"/>
              <a:t>код системы получателя на КС 32</a:t>
            </a:r>
            <a:r>
              <a:rPr lang="en-US" i="1" dirty="0" smtClean="0"/>
              <a:t>12</a:t>
            </a:r>
            <a:r>
              <a:rPr lang="ru-RU" i="1" dirty="0" smtClean="0"/>
              <a:t> (ПУР СВР)</a:t>
            </a:r>
            <a:endParaRPr lang="en-US" i="1" dirty="0" smtClean="0"/>
          </a:p>
          <a:p>
            <a:r>
              <a:rPr lang="en-US" dirty="0" smtClean="0"/>
              <a:t>RMS - </a:t>
            </a:r>
            <a:r>
              <a:rPr lang="ru-RU" i="1" dirty="0" smtClean="0"/>
              <a:t>код системы получателя на КС 3</a:t>
            </a:r>
            <a:r>
              <a:rPr lang="en-US" i="1" dirty="0" smtClean="0"/>
              <a:t>100 </a:t>
            </a:r>
            <a:r>
              <a:rPr lang="ru-RU" i="1" dirty="0" smtClean="0"/>
              <a:t>(ПУД)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85232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/>
          <p:nvPr/>
        </p:nvPicPr>
        <p:blipFill rotWithShape="1">
          <a:blip r:embed="rId3"/>
          <a:srcRect l="2045" t="20213" r="1453" b="23160"/>
          <a:stretch/>
        </p:blipFill>
        <p:spPr>
          <a:xfrm>
            <a:off x="147133" y="2838494"/>
            <a:ext cx="8670788" cy="1892128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 rotWithShape="1">
          <a:blip r:embed="rId4"/>
          <a:srcRect t="19746" r="1674" b="25264"/>
          <a:stretch/>
        </p:blipFill>
        <p:spPr>
          <a:xfrm>
            <a:off x="91211" y="904564"/>
            <a:ext cx="8674907" cy="2024034"/>
          </a:xfrm>
          <a:prstGeom prst="rect">
            <a:avLst/>
          </a:prstGeom>
        </p:spPr>
      </p:pic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40880" y="6432941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9</a:t>
            </a:fld>
            <a:endParaRPr lang="ru-RU" sz="14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450081" y="4237766"/>
            <a:ext cx="367840" cy="44423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90888" y="2492896"/>
            <a:ext cx="460665" cy="3060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334070" y="2495012"/>
            <a:ext cx="432048" cy="30606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436096" y="348009"/>
            <a:ext cx="3558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Сверка операций СБП в ПУДС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C2G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31789" y="4529288"/>
            <a:ext cx="558341" cy="3054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932877" y="2495012"/>
            <a:ext cx="936104" cy="3054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932877" y="4313078"/>
            <a:ext cx="1015387" cy="3687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55776" y="2494380"/>
            <a:ext cx="374746" cy="3060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/>
          <p:nvPr/>
        </p:nvPicPr>
        <p:blipFill rotWithShape="1">
          <a:blip r:embed="rId6"/>
          <a:srcRect t="24061" r="47701" b="33617"/>
          <a:stretch/>
        </p:blipFill>
        <p:spPr>
          <a:xfrm>
            <a:off x="3419871" y="4730622"/>
            <a:ext cx="5653551" cy="1910638"/>
          </a:xfrm>
          <a:prstGeom prst="rect">
            <a:avLst/>
          </a:prstGeom>
        </p:spPr>
      </p:pic>
      <p:sp>
        <p:nvSpPr>
          <p:cNvPr id="27" name="Скругленный прямоугольник 26"/>
          <p:cNvSpPr/>
          <p:nvPr/>
        </p:nvSpPr>
        <p:spPr>
          <a:xfrm>
            <a:off x="2466024" y="4257181"/>
            <a:ext cx="374746" cy="3060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732240" y="6375798"/>
            <a:ext cx="864096" cy="3054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151553" y="6382662"/>
            <a:ext cx="781324" cy="3054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ятиугольник 39"/>
          <p:cNvSpPr/>
          <p:nvPr/>
        </p:nvSpPr>
        <p:spPr>
          <a:xfrm>
            <a:off x="217572" y="5411184"/>
            <a:ext cx="3168351" cy="1080120"/>
          </a:xfrm>
          <a:prstGeom prst="homePlate">
            <a:avLst>
              <a:gd name="adj" fmla="val 46966"/>
            </a:avLst>
          </a:prstGeom>
          <a:solidFill>
            <a:srgbClr val="FCFCFC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ru-RU" sz="12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СБП по 40102 = КС 3224 + КС 3100  </a:t>
            </a:r>
            <a:endParaRPr lang="en-US" sz="1200" i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документов из реестра </a:t>
            </a:r>
            <a:r>
              <a:rPr lang="en-US" sz="12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C2G </a:t>
            </a:r>
            <a:r>
              <a:rPr lang="ru-RU" sz="12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12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ED743  </a:t>
            </a:r>
            <a:r>
              <a:rPr lang="ru-RU" sz="12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 КС 3224 и 3100 должна соответствовать сумме СБП  40102 во вкладке «Дополнительные атрибуты»</a:t>
            </a:r>
            <a:endParaRPr lang="ru-RU" sz="12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5076056" y="2801073"/>
            <a:ext cx="1656184" cy="3574725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21" idx="3"/>
          </p:cNvCxnSpPr>
          <p:nvPr/>
        </p:nvCxnSpPr>
        <p:spPr>
          <a:xfrm>
            <a:off x="5190130" y="4682004"/>
            <a:ext cx="1542110" cy="1700658"/>
          </a:xfrm>
          <a:prstGeom prst="straightConnector1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147133" y="4834719"/>
            <a:ext cx="3128723" cy="4664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107505" y="4883297"/>
            <a:ext cx="31683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СБП по 40102 = КС 3224 + КС 3100  </a:t>
            </a:r>
            <a:endParaRPr lang="en-US" sz="1400" b="1" i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5200" y="4982043"/>
            <a:ext cx="2339102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302 084,67  ≠ 434 396 ,85</a:t>
            </a:r>
          </a:p>
        </p:txBody>
      </p:sp>
    </p:spTree>
    <p:extLst>
      <p:ext uri="{BB962C8B-B14F-4D97-AF65-F5344CB8AC3E}">
        <p14:creationId xmlns:p14="http://schemas.microsoft.com/office/powerpoint/2010/main" val="221983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/>
          <p:nvPr/>
        </p:nvPicPr>
        <p:blipFill rotWithShape="1">
          <a:blip r:embed="rId3"/>
          <a:srcRect t="19746" r="1674" b="25264"/>
          <a:stretch/>
        </p:blipFill>
        <p:spPr>
          <a:xfrm>
            <a:off x="214576" y="925679"/>
            <a:ext cx="8674907" cy="2024034"/>
          </a:xfrm>
          <a:prstGeom prst="rect">
            <a:avLst/>
          </a:prstGeom>
        </p:spPr>
      </p:pic>
      <p:pic>
        <p:nvPicPr>
          <p:cNvPr id="19" name="Рисунок 18"/>
          <p:cNvPicPr/>
          <p:nvPr/>
        </p:nvPicPr>
        <p:blipFill rotWithShape="1">
          <a:blip r:embed="rId4"/>
          <a:srcRect r="7380" b="30808"/>
          <a:stretch/>
        </p:blipFill>
        <p:spPr>
          <a:xfrm>
            <a:off x="217573" y="3140968"/>
            <a:ext cx="8638946" cy="3528392"/>
          </a:xfrm>
          <a:prstGeom prst="rect">
            <a:avLst/>
          </a:prstGeom>
        </p:spPr>
      </p:pic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40880" y="6432941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10</a:t>
            </a:fld>
            <a:endParaRPr lang="ru-RU" sz="14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436214" y="3638197"/>
            <a:ext cx="511331" cy="72690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54279" y="348009"/>
            <a:ext cx="4340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Сверка операций СБП в ПУДС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C2G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 АСФК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330773" y="3638197"/>
            <a:ext cx="473475" cy="72690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860032" y="2348880"/>
            <a:ext cx="360040" cy="60083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339751" y="3638197"/>
            <a:ext cx="442605" cy="72690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2782356" y="2949713"/>
            <a:ext cx="2077676" cy="688484"/>
          </a:xfrm>
          <a:prstGeom prst="line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257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3"/>
          <a:srcRect t="16196" r="8227" b="3940"/>
          <a:stretch/>
        </p:blipFill>
        <p:spPr>
          <a:xfrm>
            <a:off x="180633" y="2984877"/>
            <a:ext cx="8782733" cy="3612475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 rotWithShape="1">
          <a:blip r:embed="rId4"/>
          <a:srcRect l="2045" t="20213" r="1453" b="23160"/>
          <a:stretch/>
        </p:blipFill>
        <p:spPr>
          <a:xfrm>
            <a:off x="236606" y="980728"/>
            <a:ext cx="8670788" cy="1892128"/>
          </a:xfrm>
          <a:prstGeom prst="rect">
            <a:avLst/>
          </a:prstGeom>
        </p:spPr>
      </p:pic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40880" y="6432941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11</a:t>
            </a:fld>
            <a:endParaRPr lang="ru-RU" sz="14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35696" y="4005063"/>
            <a:ext cx="432047" cy="43204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91175" y="348009"/>
            <a:ext cx="4203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Сверка операций СБП в ПУДС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C2G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 ПУД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046890" y="5445224"/>
            <a:ext cx="809629" cy="25011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654279" y="2342749"/>
            <a:ext cx="555261" cy="60083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76094" y="3201170"/>
            <a:ext cx="4575070" cy="29983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96479" y="2342748"/>
            <a:ext cx="360040" cy="60083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209540" y="2943582"/>
            <a:ext cx="2837350" cy="2429634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78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/>
          <p:nvPr/>
        </p:nvPicPr>
        <p:blipFill rotWithShape="1">
          <a:blip r:embed="rId3"/>
          <a:srcRect t="17628" r="30619" b="8277"/>
          <a:stretch/>
        </p:blipFill>
        <p:spPr>
          <a:xfrm>
            <a:off x="217572" y="972705"/>
            <a:ext cx="6442659" cy="3104367"/>
          </a:xfrm>
          <a:prstGeom prst="rect">
            <a:avLst/>
          </a:prstGeom>
        </p:spPr>
      </p:pic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40880" y="6432941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12</a:t>
            </a:fld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92915" y="348009"/>
            <a:ext cx="4401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Сверка операций СБП в ПУДС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C2G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ED743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9" name="Рисунок 18"/>
          <p:cNvPicPr/>
          <p:nvPr/>
        </p:nvPicPr>
        <p:blipFill rotWithShape="1">
          <a:blip r:embed="rId5"/>
          <a:srcRect b="6970"/>
          <a:stretch/>
        </p:blipFill>
        <p:spPr>
          <a:xfrm>
            <a:off x="1659618" y="2210596"/>
            <a:ext cx="6656798" cy="3810692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 rotWithShape="1">
          <a:blip r:embed="rId6"/>
          <a:srcRect r="41723" b="54001"/>
          <a:stretch/>
        </p:blipFill>
        <p:spPr>
          <a:xfrm>
            <a:off x="5482049" y="4797152"/>
            <a:ext cx="3512264" cy="1872208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790846" y="6237312"/>
            <a:ext cx="4003624" cy="5040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Обращение на ПУДС !!!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528" y="5911147"/>
            <a:ext cx="731583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3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40880" y="6432941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13</a:t>
            </a:fld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92915" y="348009"/>
            <a:ext cx="4401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Сверка операций СБП в ПУДС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C2G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ED743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484784"/>
            <a:ext cx="8133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Если статус выверки с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G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25 – «Документ 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присутствует в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реестре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, но не найден в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системе», необходимо выгрузить документ  из ПУДС и загрузить в выписку по КС.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2466879"/>
            <a:ext cx="81369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Если в реестре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ED743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статус документа «Выверен», но имеются расхождения с реестром  операций СБП С2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G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, документ относится к другому региону. Служба технической поддержи  уменьшает обороты по СБП в Банковской  выписке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ED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211 в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ПУДСе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.   </a:t>
            </a:r>
          </a:p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     Реестр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ED743 - банковский документ, правке не подлежит.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57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40880" y="6432941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14</a:t>
            </a:fld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45255" y="348009"/>
            <a:ext cx="3349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Сверка сумм СБП в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ED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211 АСФК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00986" y="4077072"/>
            <a:ext cx="4003624" cy="5040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Обращение на ПУДС !!!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4"/>
          <a:srcRect t="8226" b="25200"/>
          <a:stretch/>
        </p:blipFill>
        <p:spPr>
          <a:xfrm>
            <a:off x="99391" y="959824"/>
            <a:ext cx="8519529" cy="2928156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5"/>
          <a:srcRect t="8608" b="24526"/>
          <a:stretch/>
        </p:blipFill>
        <p:spPr>
          <a:xfrm>
            <a:off x="100570" y="3804248"/>
            <a:ext cx="8215846" cy="28651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372200" y="1772816"/>
            <a:ext cx="1656184" cy="6510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793614" y="193308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Было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1979712" y="2423902"/>
            <a:ext cx="4392488" cy="9330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3131840" y="2423902"/>
            <a:ext cx="3240360" cy="9330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1405091" y="3278416"/>
            <a:ext cx="64807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699792" y="3322804"/>
            <a:ext cx="64807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012160" y="4585718"/>
            <a:ext cx="1656184" cy="6510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6488836" y="4729426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Стало</a:t>
            </a:r>
            <a:endParaRPr lang="ru-RU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 flipH="1">
            <a:off x="1979712" y="5236804"/>
            <a:ext cx="4032448" cy="8564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3203848" y="5236804"/>
            <a:ext cx="2808312" cy="8564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1475656" y="6079297"/>
            <a:ext cx="64807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699792" y="6079297"/>
            <a:ext cx="648072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995185" y="3538828"/>
            <a:ext cx="4003624" cy="5040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Обращение на АСФК!!!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6310" y="3235651"/>
            <a:ext cx="731583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71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40880" y="6432941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15</a:t>
            </a:fld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45256" y="348009"/>
            <a:ext cx="3349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Сверка сумм СБП в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ED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211 АСФК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3488"/>
              </p:ext>
            </p:extLst>
          </p:nvPr>
        </p:nvGraphicFramePr>
        <p:xfrm>
          <a:off x="683569" y="1340768"/>
          <a:ext cx="7537709" cy="1542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0279"/>
                <a:gridCol w="1584176"/>
                <a:gridCol w="1728192"/>
                <a:gridCol w="1705062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Операция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Документ - основание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Номер счета казначейского учета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Дт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Поступление средств единого казначейского счета в рублях. </a:t>
                      </a:r>
                      <a:r>
                        <a:rPr lang="ru-RU" sz="1200" dirty="0" smtClean="0">
                          <a:effectLst/>
                        </a:rPr>
                        <a:t>СБП</a:t>
                      </a: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Выписка банка – раздел СБП (кредит)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0.29211.000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0.49200.000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Выбытие средств единого казначейского счета в рублях. </a:t>
                      </a:r>
                      <a:r>
                        <a:rPr lang="ru-RU" sz="1200" dirty="0" smtClean="0">
                          <a:effectLst/>
                        </a:rPr>
                        <a:t>СБП</a:t>
                      </a: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Выписка банка – раздел СБП (дебет)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0.49200.000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0.29211.000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915816" y="904564"/>
            <a:ext cx="3607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Казначейский учет операций СБП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3429000"/>
            <a:ext cx="7272808" cy="7920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310337" y="3640378"/>
            <a:ext cx="645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Корректировка сумм по операциям СБП в казначейском учете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81715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40880" y="6432941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16</a:t>
            </a:fld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55671" y="348009"/>
            <a:ext cx="4638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Сверка операций СБП в ПУДС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C2G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 ПУР СВР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4"/>
          <a:srcRect b="3494"/>
          <a:stretch/>
        </p:blipFill>
        <p:spPr>
          <a:xfrm>
            <a:off x="1979712" y="3153895"/>
            <a:ext cx="6802699" cy="3460540"/>
          </a:xfrm>
          <a:prstGeom prst="rect">
            <a:avLst/>
          </a:prstGeom>
        </p:spPr>
      </p:pic>
      <p:sp>
        <p:nvSpPr>
          <p:cNvPr id="23" name="Скругленный прямоугольник 22"/>
          <p:cNvSpPr/>
          <p:nvPr/>
        </p:nvSpPr>
        <p:spPr>
          <a:xfrm>
            <a:off x="6884640" y="6381328"/>
            <a:ext cx="987404" cy="3054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340782" y="932919"/>
            <a:ext cx="1618123" cy="10652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3212</a:t>
            </a:r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В оборотах СБП в  выписке 40102 не отражается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6" name="Рисунок 25"/>
          <p:cNvPicPr/>
          <p:nvPr/>
        </p:nvPicPr>
        <p:blipFill rotWithShape="1">
          <a:blip r:embed="rId5"/>
          <a:srcRect b="4405"/>
          <a:stretch/>
        </p:blipFill>
        <p:spPr>
          <a:xfrm>
            <a:off x="217573" y="923616"/>
            <a:ext cx="6834591" cy="3746660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3056833" y="2276873"/>
            <a:ext cx="1156069" cy="215140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222314" y="4275559"/>
            <a:ext cx="699372" cy="3054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389507" y="4445706"/>
            <a:ext cx="865320" cy="2245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745857" y="2276873"/>
            <a:ext cx="527192" cy="199868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172400" y="4797152"/>
            <a:ext cx="360040" cy="16561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634867" y="4777889"/>
            <a:ext cx="360040" cy="165618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236296" y="2276873"/>
            <a:ext cx="1758017" cy="8847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i="1" dirty="0" smtClean="0">
                <a:solidFill>
                  <a:schemeClr val="tx1"/>
                </a:solidFill>
              </a:rPr>
              <a:t>- </a:t>
            </a:r>
            <a:r>
              <a:rPr lang="ru-RU" sz="1200" i="1" dirty="0" smtClean="0">
                <a:solidFill>
                  <a:schemeClr val="tx1"/>
                </a:solidFill>
              </a:rPr>
              <a:t>Вид документ –  </a:t>
            </a:r>
          </a:p>
          <a:p>
            <a:r>
              <a:rPr lang="ru-RU" sz="1100" i="1" dirty="0" smtClean="0">
                <a:solidFill>
                  <a:schemeClr val="tx1"/>
                </a:solidFill>
              </a:rPr>
              <a:t>   Поступления СБП</a:t>
            </a:r>
            <a:br>
              <a:rPr lang="ru-RU" sz="1100" i="1" dirty="0" smtClean="0">
                <a:solidFill>
                  <a:schemeClr val="tx1"/>
                </a:solidFill>
              </a:rPr>
            </a:br>
            <a:r>
              <a:rPr lang="ru-RU" sz="1200" i="1" dirty="0" smtClean="0">
                <a:solidFill>
                  <a:schemeClr val="tx1"/>
                </a:solidFill>
              </a:rPr>
              <a:t>- Дата выписки</a:t>
            </a:r>
            <a:br>
              <a:rPr lang="ru-RU" sz="1200" i="1" dirty="0" smtClean="0">
                <a:solidFill>
                  <a:schemeClr val="tx1"/>
                </a:solidFill>
              </a:rPr>
            </a:br>
            <a:r>
              <a:rPr lang="ru-RU" sz="1200" i="1" dirty="0" smtClean="0">
                <a:solidFill>
                  <a:schemeClr val="tx1"/>
                </a:solidFill>
              </a:rPr>
              <a:t>- Сумма</a:t>
            </a:r>
            <a:endParaRPr lang="ru-RU" sz="1200" i="1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17573" y="5274915"/>
            <a:ext cx="1604593" cy="97913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i="1" dirty="0" smtClean="0">
                <a:solidFill>
                  <a:schemeClr val="tx1"/>
                </a:solidFill>
              </a:rPr>
              <a:t>- </a:t>
            </a:r>
            <a:r>
              <a:rPr lang="ru-RU" sz="1200" i="1" dirty="0" smtClean="0">
                <a:solidFill>
                  <a:schemeClr val="tx1"/>
                </a:solidFill>
              </a:rPr>
              <a:t>Дата зачисления</a:t>
            </a:r>
            <a:r>
              <a:rPr lang="ru-RU" sz="1100" i="1" dirty="0" smtClean="0">
                <a:solidFill>
                  <a:schemeClr val="tx1"/>
                </a:solidFill>
              </a:rPr>
              <a:t>   </a:t>
            </a:r>
          </a:p>
          <a:p>
            <a:r>
              <a:rPr lang="ru-RU" sz="1200" i="1" dirty="0" smtClean="0">
                <a:solidFill>
                  <a:schemeClr val="tx1"/>
                </a:solidFill>
              </a:rPr>
              <a:t>- Код системы       </a:t>
            </a:r>
          </a:p>
          <a:p>
            <a:r>
              <a:rPr lang="ru-RU" sz="1200" i="1" dirty="0">
                <a:solidFill>
                  <a:schemeClr val="tx1"/>
                </a:solidFill>
              </a:rPr>
              <a:t> </a:t>
            </a:r>
            <a:r>
              <a:rPr lang="ru-RU" sz="1200" i="1" dirty="0" smtClean="0">
                <a:solidFill>
                  <a:schemeClr val="tx1"/>
                </a:solidFill>
              </a:rPr>
              <a:t> получателя</a:t>
            </a:r>
            <a:br>
              <a:rPr lang="ru-RU" sz="1200" i="1" dirty="0" smtClean="0">
                <a:solidFill>
                  <a:schemeClr val="tx1"/>
                </a:solidFill>
              </a:rPr>
            </a:br>
            <a:r>
              <a:rPr lang="ru-RU" sz="1200" i="1" dirty="0" smtClean="0">
                <a:solidFill>
                  <a:schemeClr val="tx1"/>
                </a:solidFill>
              </a:rPr>
              <a:t>- Сумма</a:t>
            </a:r>
            <a:endParaRPr lang="ru-RU" sz="1200" i="1" dirty="0">
              <a:solidFill>
                <a:schemeClr val="tx1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1822167" y="5522167"/>
            <a:ext cx="978408" cy="48463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5400000">
            <a:off x="6504776" y="2230060"/>
            <a:ext cx="484632" cy="978408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4990" y="708129"/>
            <a:ext cx="731583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9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40880" y="6432941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17</a:t>
            </a:fld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78113" y="348009"/>
            <a:ext cx="4616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Сверка операций СБП в ПУДС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C2G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и ПУР СВР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2328" y="4615108"/>
            <a:ext cx="8419344" cy="12621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Письмо </a:t>
            </a:r>
            <a:r>
              <a:rPr lang="ru-RU" sz="1600" b="1" dirty="0" smtClean="0">
                <a:solidFill>
                  <a:schemeClr val="tx1"/>
                </a:solidFill>
              </a:rPr>
              <a:t>Федерального казначейства от </a:t>
            </a:r>
            <a:r>
              <a:rPr lang="ru-RU" sz="1600" b="1" dirty="0" smtClean="0">
                <a:solidFill>
                  <a:schemeClr val="tx1"/>
                </a:solidFill>
              </a:rPr>
              <a:t>30.03.2022  </a:t>
            </a:r>
            <a:r>
              <a:rPr lang="ru-RU" sz="1600" b="1" dirty="0" smtClean="0">
                <a:solidFill>
                  <a:schemeClr val="tx1"/>
                </a:solidFill>
              </a:rPr>
              <a:t>№ </a:t>
            </a:r>
            <a:r>
              <a:rPr lang="ru-RU" sz="1600" b="1" dirty="0" smtClean="0">
                <a:solidFill>
                  <a:schemeClr val="tx1"/>
                </a:solidFill>
              </a:rPr>
              <a:t>07-04-05/02-7452 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/>
            </a:r>
            <a:br>
              <a:rPr lang="ru-RU" sz="1400" b="1" dirty="0" smtClean="0">
                <a:solidFill>
                  <a:schemeClr val="tx1"/>
                </a:solidFill>
              </a:rPr>
            </a:br>
            <a:r>
              <a:rPr lang="ru-RU" i="1" dirty="0" smtClean="0">
                <a:solidFill>
                  <a:schemeClr val="tx1"/>
                </a:solidFill>
              </a:rPr>
              <a:t>«</a:t>
            </a:r>
            <a:r>
              <a:rPr lang="ru-RU" i="1" dirty="0">
                <a:solidFill>
                  <a:schemeClr val="tx1"/>
                </a:solidFill>
              </a:rPr>
              <a:t>Об особенностях отражения в казначейском учете операций </a:t>
            </a:r>
            <a:endParaRPr lang="ru-RU" i="1" dirty="0" smtClean="0">
              <a:solidFill>
                <a:schemeClr val="tx1"/>
              </a:solidFill>
            </a:endParaRPr>
          </a:p>
          <a:p>
            <a:pPr algn="ctr"/>
            <a:r>
              <a:rPr lang="ru-RU" i="1" dirty="0" smtClean="0">
                <a:solidFill>
                  <a:schemeClr val="tx1"/>
                </a:solidFill>
              </a:rPr>
              <a:t>с </a:t>
            </a:r>
            <a:r>
              <a:rPr lang="ru-RU" i="1" dirty="0">
                <a:solidFill>
                  <a:schemeClr val="tx1"/>
                </a:solidFill>
              </a:rPr>
              <a:t>использованием системы быстрых </a:t>
            </a:r>
            <a:r>
              <a:rPr lang="ru-RU" i="1" dirty="0" smtClean="0">
                <a:solidFill>
                  <a:schemeClr val="tx1"/>
                </a:solidFill>
              </a:rPr>
              <a:t>платежей»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87624" y="980728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Отражение </a:t>
            </a:r>
            <a:r>
              <a:rPr lang="ru-RU" b="1" i="1" dirty="0"/>
              <a:t>в казначейском учете операций </a:t>
            </a:r>
          </a:p>
          <a:p>
            <a:pPr algn="ctr"/>
            <a:r>
              <a:rPr lang="ru-RU" b="1" i="1" dirty="0"/>
              <a:t>с использованием </a:t>
            </a:r>
            <a:r>
              <a:rPr lang="ru-RU" b="1" i="1" dirty="0" smtClean="0"/>
              <a:t>СБП</a:t>
            </a:r>
            <a:endParaRPr lang="ru-RU" b="1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638020"/>
              </p:ext>
            </p:extLst>
          </p:nvPr>
        </p:nvGraphicFramePr>
        <p:xfrm>
          <a:off x="362328" y="1772816"/>
          <a:ext cx="8530152" cy="21258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1162"/>
                <a:gridCol w="638590"/>
                <a:gridCol w="425393"/>
                <a:gridCol w="2604727"/>
                <a:gridCol w="2520280"/>
              </a:tblGrid>
              <a:tr h="181688"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Наименование операции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Первич ный </a:t>
                      </a:r>
                      <a:r>
                        <a:rPr lang="ru-RU" sz="1200" kern="1200" dirty="0">
                          <a:effectLst/>
                        </a:rPr>
                        <a:t>учетный документ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Субъ ект </a:t>
                      </a:r>
                      <a:r>
                        <a:rPr lang="ru-RU" sz="1200" kern="1200" dirty="0">
                          <a:effectLst/>
                        </a:rPr>
                        <a:t>учета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Запись казначейского учета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5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Дебет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Кредит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87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номер счета казначейского учета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номер счета казначейского учета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64770">
                <a:tc>
                  <a:txBody>
                    <a:bodyPr/>
                    <a:lstStyle/>
                    <a:p>
                      <a:pPr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Перечисление средств с единого казначейского счета по внутренним расчетам (для нижестоящего участника расчетов). СБП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Расчетный документ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ТОФК - ЦС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00000000000000000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032404</a:t>
                      </a:r>
                      <a:r>
                        <a:rPr lang="ru-RU" sz="1400" dirty="0">
                          <a:effectLst/>
                        </a:rPr>
                        <a:t> 610                </a:t>
                      </a:r>
                      <a:r>
                        <a:rPr lang="ru-RU" sz="1200" dirty="0">
                          <a:effectLst/>
                        </a:rPr>
                        <a:t>(с указанием ТОФК-контрагента 9500)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00000000000000000 0 20211 610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1" marR="3761" marT="3761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075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40880" y="6432941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18</a:t>
            </a:fld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828" y="348009"/>
            <a:ext cx="2564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Расхождения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сумм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СБП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03553" y="886540"/>
            <a:ext cx="1860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Проблемы с СБП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6355" y="1340768"/>
            <a:ext cx="83679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dirty="0"/>
              <a:t>В связи с </a:t>
            </a:r>
            <a:r>
              <a:rPr lang="ru-RU" sz="1600" dirty="0" smtClean="0"/>
              <a:t>расхождениями оборотов </a:t>
            </a:r>
            <a:r>
              <a:rPr lang="ru-RU" sz="1600" dirty="0"/>
              <a:t>СБП банковская выписка остается в </a:t>
            </a:r>
            <a:r>
              <a:rPr lang="ru-RU" sz="1600" dirty="0" smtClean="0"/>
              <a:t>статусе                 «</a:t>
            </a:r>
            <a:r>
              <a:rPr lang="ru-RU" sz="1600" dirty="0"/>
              <a:t>Не выверена». Отсутствует возможность автоматического формирования выписок из КС. Как следствие, необходимо регистрировать обращения в службу </a:t>
            </a:r>
            <a:r>
              <a:rPr lang="ru-RU" sz="1600" dirty="0" smtClean="0"/>
              <a:t>поддержки.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/>
          </a:p>
          <a:p>
            <a:pPr marL="342900" lvl="0" indent="-342900">
              <a:buFont typeface="+mj-lt"/>
              <a:buAutoNum type="arabicPeriod"/>
            </a:pPr>
            <a:r>
              <a:rPr lang="ru-RU" sz="1600" dirty="0"/>
              <a:t>Исходя из фактов расхождений оборотов по СБП выписки по </a:t>
            </a:r>
            <a:r>
              <a:rPr lang="ru-RU" sz="1600"/>
              <a:t>КС </a:t>
            </a:r>
            <a:r>
              <a:rPr lang="ru-RU" sz="1600" smtClean="0"/>
              <a:t>3212</a:t>
            </a:r>
            <a:r>
              <a:rPr lang="ru-RU" sz="1600" dirty="0"/>
              <a:t>, 3214 ПЦ формирует за пределами регламентного времени, установленного графиком прохождения операционного дня. Как следствие, происходит задержка направления выписок клиентам</a:t>
            </a:r>
            <a:r>
              <a:rPr lang="ru-RU" sz="1600" dirty="0" smtClean="0"/>
              <a:t>.</a:t>
            </a:r>
            <a:endParaRPr lang="ru-RU" sz="1600" i="1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3501008"/>
            <a:ext cx="1595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Предложения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47703" y="4077072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Доработать </a:t>
            </a:r>
            <a:r>
              <a:rPr lang="ru-RU" dirty="0"/>
              <a:t>соответствующие технологические </a:t>
            </a:r>
            <a:r>
              <a:rPr lang="ru-RU" dirty="0" smtClean="0"/>
              <a:t>процессы с точным </a:t>
            </a:r>
            <a:r>
              <a:rPr lang="ru-RU" dirty="0"/>
              <a:t>распределение платежей между счетами 40102 разных ТОФК</a:t>
            </a:r>
            <a:r>
              <a:rPr lang="ru-RU" dirty="0" smtClean="0"/>
              <a:t>, </a:t>
            </a:r>
            <a:r>
              <a:rPr lang="ru-RU" dirty="0"/>
              <a:t>позволяющие исключить </a:t>
            </a:r>
            <a:r>
              <a:rPr lang="ru-RU" dirty="0" smtClean="0"/>
              <a:t>расхождения </a:t>
            </a:r>
            <a:r>
              <a:rPr lang="ru-RU" dirty="0"/>
              <a:t>в оборотах СБП и банковской выписки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794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6436253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67446" y="438784"/>
            <a:ext cx="19673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3243" y="2700913"/>
            <a:ext cx="6002680" cy="717964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r>
              <a:rPr lang="ru-RU" sz="360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36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6"/>
          <a:stretch/>
        </p:blipFill>
        <p:spPr>
          <a:xfrm>
            <a:off x="217573" y="125878"/>
            <a:ext cx="56682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4401" y="213490"/>
            <a:ext cx="3262835" cy="502520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lvl="0"/>
            <a:r>
              <a:rPr lang="ru-RU" sz="1100" dirty="0">
                <a:solidFill>
                  <a:srgbClr val="1F497D"/>
                </a:solidFill>
              </a:rPr>
              <a:t>УПРАВЛЕНИЕ  ФЕДЕРАЛЬНОГО КАЗНАЧЕЙСТВА  ПО ЯРОСЛАВСКОЙ ОБЛАСТИ</a:t>
            </a:r>
            <a:r>
              <a:rPr lang="ru-RU" sz="1100" dirty="0">
                <a:noFill/>
              </a:rPr>
              <a:t>ОБЛА</a:t>
            </a: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7013813" y="6473090"/>
            <a:ext cx="2103120" cy="260195"/>
          </a:xfrm>
        </p:spPr>
        <p:txBody>
          <a:bodyPr/>
          <a:lstStyle/>
          <a:p>
            <a:fld id="{B6F15528-21DE-4FAA-801E-634DDDAF4B2B}" type="slidenum">
              <a:rPr lang="ru-RU" sz="1400"/>
              <a:t>19</a:t>
            </a:fld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8441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3579</TotalTime>
  <Words>970</Words>
  <Application>Microsoft Office PowerPoint</Application>
  <PresentationFormat>Экран (4:3)</PresentationFormat>
  <Paragraphs>183</Paragraphs>
  <Slides>19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Жулина Наталья Юрьевна</dc:creator>
  <cp:lastModifiedBy>Жулина Наталья Юрьевна</cp:lastModifiedBy>
  <cp:revision>93</cp:revision>
  <cp:lastPrinted>2026-06-29T18:14:03Z</cp:lastPrinted>
  <dcterms:created xsi:type="dcterms:W3CDTF">2026-06-24T13:02:25Z</dcterms:created>
  <dcterms:modified xsi:type="dcterms:W3CDTF">2026-07-02T13:15:39Z</dcterms:modified>
</cp:coreProperties>
</file>